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olors1.xml" ContentType="application/vnd.ms-office.chartcolorstyle+xml"/>
  <Override PartName="/ppt/charts/colors10.xml" ContentType="application/vnd.ms-office.chartcolorstyle+xml"/>
  <Override PartName="/ppt/charts/colors11.xml" ContentType="application/vnd.ms-office.chartcolorstyle+xml"/>
  <Override PartName="/ppt/charts/colors12.xml" ContentType="application/vnd.ms-office.chartcolorstyle+xml"/>
  <Override PartName="/ppt/charts/colors13.xml" ContentType="application/vnd.ms-office.chartcolorstyle+xml"/>
  <Override PartName="/ppt/charts/colors14.xml" ContentType="application/vnd.ms-office.chartcolorstyle+xml"/>
  <Override PartName="/ppt/charts/colors15.xml" ContentType="application/vnd.ms-office.chartcolorstyle+xml"/>
  <Override PartName="/ppt/charts/colors16.xml" ContentType="application/vnd.ms-office.chartcolorstyle+xml"/>
  <Override PartName="/ppt/charts/colors17.xml" ContentType="application/vnd.ms-office.chartcolorstyle+xml"/>
  <Override PartName="/ppt/charts/colors18.xml" ContentType="application/vnd.ms-office.chartcolorstyle+xml"/>
  <Override PartName="/ppt/charts/colors19.xml" ContentType="application/vnd.ms-office.chartcolorstyle+xml"/>
  <Override PartName="/ppt/charts/colors2.xml" ContentType="application/vnd.ms-office.chartcolorstyle+xml"/>
  <Override PartName="/ppt/charts/colors20.xml" ContentType="application/vnd.ms-office.chartcolorstyle+xml"/>
  <Override PartName="/ppt/charts/colors21.xml" ContentType="application/vnd.ms-office.chartcolorstyle+xml"/>
  <Override PartName="/ppt/charts/colors3.xml" ContentType="application/vnd.ms-office.chartcolorstyle+xml"/>
  <Override PartName="/ppt/charts/colors4.xml" ContentType="application/vnd.ms-office.chartcolorstyle+xml"/>
  <Override PartName="/ppt/charts/colors5.xml" ContentType="application/vnd.ms-office.chartcolorstyle+xml"/>
  <Override PartName="/ppt/charts/colors6.xml" ContentType="application/vnd.ms-office.chartcolorstyle+xml"/>
  <Override PartName="/ppt/charts/colors7.xml" ContentType="application/vnd.ms-office.chartcolorstyle+xml"/>
  <Override PartName="/ppt/charts/colors8.xml" ContentType="application/vnd.ms-office.chartcolorstyle+xml"/>
  <Override PartName="/ppt/charts/colors9.xml" ContentType="application/vnd.ms-office.chartcolorstyle+xml"/>
  <Override PartName="/ppt/charts/style1.xml" ContentType="application/vnd.ms-office.chartstyle+xml"/>
  <Override PartName="/ppt/charts/style10.xml" ContentType="application/vnd.ms-office.chartstyle+xml"/>
  <Override PartName="/ppt/charts/style11.xml" ContentType="application/vnd.ms-office.chartstyle+xml"/>
  <Override PartName="/ppt/charts/style12.xml" ContentType="application/vnd.ms-office.chartstyle+xml"/>
  <Override PartName="/ppt/charts/style13.xml" ContentType="application/vnd.ms-office.chartstyle+xml"/>
  <Override PartName="/ppt/charts/style14.xml" ContentType="application/vnd.ms-office.chartstyle+xml"/>
  <Override PartName="/ppt/charts/style15.xml" ContentType="application/vnd.ms-office.chartstyle+xml"/>
  <Override PartName="/ppt/charts/style16.xml" ContentType="application/vnd.ms-office.chartstyle+xml"/>
  <Override PartName="/ppt/charts/style17.xml" ContentType="application/vnd.ms-office.chartstyle+xml"/>
  <Override PartName="/ppt/charts/style18.xml" ContentType="application/vnd.ms-office.chartstyle+xml"/>
  <Override PartName="/ppt/charts/style19.xml" ContentType="application/vnd.ms-office.chartstyle+xml"/>
  <Override PartName="/ppt/charts/style2.xml" ContentType="application/vnd.ms-office.chartstyle+xml"/>
  <Override PartName="/ppt/charts/style20.xml" ContentType="application/vnd.ms-office.chartstyle+xml"/>
  <Override PartName="/ppt/charts/style21.xml" ContentType="application/vnd.ms-office.chartstyle+xml"/>
  <Override PartName="/ppt/charts/style3.xml" ContentType="application/vnd.ms-office.chartstyle+xml"/>
  <Override PartName="/ppt/charts/style4.xml" ContentType="application/vnd.ms-office.chartstyle+xml"/>
  <Override PartName="/ppt/charts/style5.xml" ContentType="application/vnd.ms-office.chartstyle+xml"/>
  <Override PartName="/ppt/charts/style6.xml" ContentType="application/vnd.ms-office.chartstyle+xml"/>
  <Override PartName="/ppt/charts/style7.xml" ContentType="application/vnd.ms-office.chartstyle+xml"/>
  <Override PartName="/ppt/charts/style8.xml" ContentType="application/vnd.ms-office.chartstyle+xml"/>
  <Override PartName="/ppt/charts/style9.xml" ContentType="application/vnd.ms-office.chart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0" r:id="rId3"/>
    <p:sldId id="258" r:id="rId4"/>
    <p:sldId id="259" r:id="rId5"/>
    <p:sldId id="257" r:id="rId6"/>
    <p:sldId id="260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5" r:id="rId17"/>
    <p:sldId id="276" r:id="rId18"/>
    <p:sldId id="274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300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Gustavo\Downloads\UFSJ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oleObject" Target="file:///H:\Meu%20Drive\1%20UFSJ\Mestrado\CPA\Resultado%20pesquisa%20CPA%20jan-2022\Avalia&#231;&#227;o%20discente%20dados%20compilados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11.xml"/><Relationship Id="rId2" Type="http://schemas.microsoft.com/office/2011/relationships/chartStyle" Target="style11.xml"/><Relationship Id="rId1" Type="http://schemas.openxmlformats.org/officeDocument/2006/relationships/oleObject" Target="file:///H:\Meu%20Drive\1%20UFSJ\Mestrado\CPA\Resultado%20pesquisa%20CPA%20jan-2022\Avalia&#231;&#227;o%20discente%20dados%20compilados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microsoft.com/office/2011/relationships/chartStyle" Target="style12.xml"/><Relationship Id="rId1" Type="http://schemas.openxmlformats.org/officeDocument/2006/relationships/oleObject" Target="file:///H:\Meu%20Drive\1%20UFSJ\Mestrado\CPA\Resultado%20pesquisa%20CPA%20jan-2022\Avalia&#231;&#227;o%20discente%20dados%20compilados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ColorStyle" Target="colors13.xml"/><Relationship Id="rId2" Type="http://schemas.microsoft.com/office/2011/relationships/chartStyle" Target="style13.xml"/><Relationship Id="rId1" Type="http://schemas.openxmlformats.org/officeDocument/2006/relationships/oleObject" Target="file:///H:\Meu%20Drive\1%20UFSJ\Mestrado\CPA\Resultado%20pesquisa%20CPA%20jan-2022\Avalia&#231;&#227;o%20discente%20dados%20compilados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ColorStyle" Target="colors14.xml"/><Relationship Id="rId2" Type="http://schemas.microsoft.com/office/2011/relationships/chartStyle" Target="style14.xml"/><Relationship Id="rId1" Type="http://schemas.openxmlformats.org/officeDocument/2006/relationships/oleObject" Target="file:///H:\Meu%20Drive\1%20UFSJ\Mestrado\CPA\Resultado%20pesquisa%20CPA%20jan-2022\Avalia&#231;&#227;o%20discente%20dados%20compilados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ColorStyle" Target="colors15.xml"/><Relationship Id="rId2" Type="http://schemas.microsoft.com/office/2011/relationships/chartStyle" Target="style15.xml"/><Relationship Id="rId1" Type="http://schemas.openxmlformats.org/officeDocument/2006/relationships/oleObject" Target="file:///H:\Meu%20Drive\1%20UFSJ\Mestrado\CPA\Resultado%20pesquisa%20CPA%20jan-2022\Avalia&#231;&#227;o%20discente%20dados%20compilados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ColorStyle" Target="colors16.xml"/><Relationship Id="rId2" Type="http://schemas.microsoft.com/office/2011/relationships/chartStyle" Target="style16.xml"/><Relationship Id="rId1" Type="http://schemas.openxmlformats.org/officeDocument/2006/relationships/oleObject" Target="file:///H:\Meu%20Drive\1%20UFSJ\Mestrado\CPA\Resultado%20pesquisa%20CPA%20jan-2022\Avalia&#231;&#227;o%20discente%20dados%20compilados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ColorStyle" Target="colors17.xml"/><Relationship Id="rId2" Type="http://schemas.microsoft.com/office/2011/relationships/chartStyle" Target="style17.xml"/><Relationship Id="rId1" Type="http://schemas.openxmlformats.org/officeDocument/2006/relationships/oleObject" Target="file:///H:\Meu%20Drive\1%20UFSJ\Mestrado\CPA\Resultado%20pesquisa%20CPA%20jan-2022\Avalia&#231;&#227;o%20discente%20dados%20compilados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ColorStyle" Target="colors18.xml"/><Relationship Id="rId2" Type="http://schemas.microsoft.com/office/2011/relationships/chartStyle" Target="style18.xml"/><Relationship Id="rId1" Type="http://schemas.openxmlformats.org/officeDocument/2006/relationships/oleObject" Target="file:///H:\Meu%20Drive\1%20UFSJ\Mestrado\CPA\Resultado%20pesquisa%20CPA%20jan-2022\Avalia&#231;&#227;o%20discente%20dados%20compilados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ColorStyle" Target="colors19.xml"/><Relationship Id="rId2" Type="http://schemas.microsoft.com/office/2011/relationships/chartStyle" Target="style19.xml"/><Relationship Id="rId1" Type="http://schemas.openxmlformats.org/officeDocument/2006/relationships/oleObject" Target="file:///H:\Meu%20Drive\1%20UFSJ\Mestrado\CPA\Resultado%20pesquisa%20CPA%20jan-2022\Avalia&#231;&#227;o%20discente%20dados%20compilado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Gustavo\Downloads\UFSJ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ColorStyle" Target="colors20.xml"/><Relationship Id="rId2" Type="http://schemas.microsoft.com/office/2011/relationships/chartStyle" Target="style20.xml"/><Relationship Id="rId1" Type="http://schemas.openxmlformats.org/officeDocument/2006/relationships/oleObject" Target="file:///H:\Meu%20Drive\1%20UFSJ\Mestrado\CPA\Resultado%20pesquisa%20CPA%20jan-2022\Avalia&#231;&#227;o%20discente%20dados%20compilados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ColorStyle" Target="colors21.xml"/><Relationship Id="rId2" Type="http://schemas.microsoft.com/office/2011/relationships/chartStyle" Target="style21.xml"/><Relationship Id="rId1" Type="http://schemas.openxmlformats.org/officeDocument/2006/relationships/oleObject" Target="file:///H:\Meu%20Drive\1%20UFSJ\Mestrado\CPA\Resultado%20pesquisa%20CPA%20jan-2022\Avalia&#231;&#227;o%20discente%20dados%20compilado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H:\Meu%20Drive\1%20UFSJ\Mestrado\CPA\Resultado%20pesquisa%20CPA%20jan-2022\Avalia&#231;&#227;o%20discente%20dados%20compilado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oleObject" Target="file:///H:\Meu%20Drive\1%20UFSJ\Mestrado\CPA\Resultado%20pesquisa%20CPA%20jan-2022\Avalia&#231;&#227;o%20discente%20dados%20compilado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oleObject" Target="file:///H:\Meu%20Drive\1%20UFSJ\Mestrado\CPA\Resultado%20pesquisa%20CPA%20jan-2022\Avalia&#231;&#227;o%20discente%20dados%20compilado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H:\Meu%20Drive\1%20UFSJ\Mestrado\CPA\Resultado%20pesquisa%20CPA%20jan-2022\Avalia&#231;&#227;o%20discente%20dados%20compilado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oleObject" Target="file:///H:\Meu%20Drive\1%20UFSJ\Mestrado\CPA\Resultado%20pesquisa%20CPA%20jan-2022\Avalia&#231;&#227;o%20discente%20dados%20compilados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oleObject" Target="file:///H:\Meu%20Drive\1%20UFSJ\Mestrado\CPA\Resultado%20pesquisa%20CPA%20jan-2022\Avalia&#231;&#227;o%20discente%20dados%20compilados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oleObject" Target="file:///H:\Meu%20Drive\1%20UFSJ\Mestrado\CPA\Resultado%20pesquisa%20CPA%20jan-2022\Avalia&#231;&#227;o%20discente%20dados%20compilad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pt-BR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Sexo</a:t>
            </a:r>
            <a:endParaRPr lang="pt-BR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spPr/>
          <c:explosion val="0"/>
          <c:dPt>
            <c:idx val="0"/>
            <c:bubble3D val="0"/>
            <c:spPr>
              <a:solidFill>
                <a:schemeClr val="accent6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BR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UFSJ!$A$163:$A$164</c:f>
              <c:strCache>
                <c:ptCount val="2"/>
                <c:pt idx="0">
                  <c:v>Homem</c:v>
                </c:pt>
                <c:pt idx="1">
                  <c:v>Mulher</c:v>
                </c:pt>
              </c:strCache>
            </c:strRef>
          </c:cat>
          <c:val>
            <c:numRef>
              <c:f>UFSJ!$B$163:$B$164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UFSJ!$O$1</c:f>
              <c:strCache>
                <c:ptCount val="1"/>
                <c:pt idx="0">
                  <c:v>[Como você avalia a sua experiência com a coordenação quanto a solução dos problemas apresentados?]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UFSJ!$F$19:$F$23</c:f>
              <c:strCache>
                <c:ptCount val="5"/>
                <c:pt idx="0">
                  <c:v>Mais do que suficiente / excelente</c:v>
                </c:pt>
                <c:pt idx="1">
                  <c:v>Muito bom</c:v>
                </c:pt>
                <c:pt idx="2">
                  <c:v>Bom</c:v>
                </c:pt>
                <c:pt idx="3">
                  <c:v>Razoável</c:v>
                </c:pt>
                <c:pt idx="4">
                  <c:v>Insuficiente / muito ruim</c:v>
                </c:pt>
              </c:strCache>
            </c:strRef>
          </c:cat>
          <c:val>
            <c:numRef>
              <c:f>UFSJ!$O$19:$O$23</c:f>
              <c:numCache>
                <c:formatCode>General</c:formatCode>
                <c:ptCount val="5"/>
                <c:pt idx="0">
                  <c:v>10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7210304"/>
        <c:axId val="557198336"/>
      </c:barChart>
      <c:catAx>
        <c:axId val="55721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57198336"/>
        <c:crosses val="autoZero"/>
        <c:auto val="1"/>
        <c:lblAlgn val="ctr"/>
        <c:lblOffset val="100"/>
        <c:noMultiLvlLbl val="0"/>
      </c:catAx>
      <c:valAx>
        <c:axId val="55719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57210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UFSJ!$P$1</c:f>
              <c:strCache>
                <c:ptCount val="1"/>
                <c:pt idx="0">
                  <c:v>[Como você avalia a sua experiência com a comunicação interna do programa (envio de comunicados e e-mails, atendimento telefônico, site, outros meios de comunicação) realizada pela coordenação?]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UFSJ!$F$19:$F$23</c:f>
              <c:strCache>
                <c:ptCount val="5"/>
                <c:pt idx="0">
                  <c:v>Mais do que suficiente / excelente</c:v>
                </c:pt>
                <c:pt idx="1">
                  <c:v>Muito bom</c:v>
                </c:pt>
                <c:pt idx="2">
                  <c:v>Bom</c:v>
                </c:pt>
                <c:pt idx="3">
                  <c:v>Razoável</c:v>
                </c:pt>
                <c:pt idx="4">
                  <c:v>Insuficiente / muito ruim</c:v>
                </c:pt>
              </c:strCache>
            </c:strRef>
          </c:cat>
          <c:val>
            <c:numRef>
              <c:f>UFSJ!$P$19:$P$23</c:f>
              <c:numCache>
                <c:formatCode>General</c:formatCode>
                <c:ptCount val="5"/>
                <c:pt idx="0">
                  <c:v>7</c:v>
                </c:pt>
                <c:pt idx="1">
                  <c:v>6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7197248"/>
        <c:axId val="557201056"/>
      </c:barChart>
      <c:catAx>
        <c:axId val="55719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57201056"/>
        <c:crosses val="autoZero"/>
        <c:auto val="1"/>
        <c:lblAlgn val="ctr"/>
        <c:lblOffset val="100"/>
        <c:noMultiLvlLbl val="0"/>
      </c:catAx>
      <c:valAx>
        <c:axId val="55720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57197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UFSJ!$Q$1</c:f>
              <c:strCache>
                <c:ptCount val="1"/>
                <c:pt idx="0">
                  <c:v>[De modo geral, como avalia a sua experiência com os atendimentos realizados pela secretaria?]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UFSJ!$F$19:$F$23</c:f>
              <c:strCache>
                <c:ptCount val="5"/>
                <c:pt idx="0">
                  <c:v>Mais do que suficiente / excelente</c:v>
                </c:pt>
                <c:pt idx="1">
                  <c:v>Muito bom</c:v>
                </c:pt>
                <c:pt idx="2">
                  <c:v>Bom</c:v>
                </c:pt>
                <c:pt idx="3">
                  <c:v>Razoável</c:v>
                </c:pt>
                <c:pt idx="4">
                  <c:v>Insuficiente / muito ruim</c:v>
                </c:pt>
              </c:strCache>
            </c:strRef>
          </c:cat>
          <c:val>
            <c:numRef>
              <c:f>UFSJ!$Q$19:$Q$23</c:f>
              <c:numCache>
                <c:formatCode>General</c:formatCode>
                <c:ptCount val="5"/>
                <c:pt idx="0">
                  <c:v>9</c:v>
                </c:pt>
                <c:pt idx="1">
                  <c:v>4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7209216"/>
        <c:axId val="557197792"/>
      </c:barChart>
      <c:catAx>
        <c:axId val="55720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57197792"/>
        <c:crosses val="autoZero"/>
        <c:auto val="1"/>
        <c:lblAlgn val="ctr"/>
        <c:lblOffset val="100"/>
        <c:noMultiLvlLbl val="0"/>
      </c:catAx>
      <c:valAx>
        <c:axId val="55719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5720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UFSJ!$R$1</c:f>
              <c:strCache>
                <c:ptCount val="1"/>
                <c:pt idx="0">
                  <c:v>[Você considera adequados os referidos critérios de concessão de bolsas adotados pelo Programa?]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UFSJ!$F$19:$F$23</c:f>
              <c:strCache>
                <c:ptCount val="5"/>
                <c:pt idx="0">
                  <c:v>Mais do que suficiente / excelente</c:v>
                </c:pt>
                <c:pt idx="1">
                  <c:v>Muito bom</c:v>
                </c:pt>
                <c:pt idx="2">
                  <c:v>Bom</c:v>
                </c:pt>
                <c:pt idx="3">
                  <c:v>Razoável</c:v>
                </c:pt>
                <c:pt idx="4">
                  <c:v>Insuficiente / muito ruim</c:v>
                </c:pt>
              </c:strCache>
            </c:strRef>
          </c:cat>
          <c:val>
            <c:numRef>
              <c:f>UFSJ!$R$19:$R$23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2605344"/>
        <c:axId val="592603712"/>
      </c:barChart>
      <c:catAx>
        <c:axId val="59260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92603712"/>
        <c:crosses val="autoZero"/>
        <c:auto val="1"/>
        <c:lblAlgn val="ctr"/>
        <c:lblOffset val="100"/>
        <c:noMultiLvlLbl val="0"/>
      </c:catAx>
      <c:valAx>
        <c:axId val="592603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9260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UFSJ!$T$1</c:f>
              <c:strCache>
                <c:ptCount val="1"/>
                <c:pt idx="0">
                  <c:v>[Você considera as disciplinas ofertadas suficientes/adequadas às linhas de pesquisa do Programa?]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UFSJ!$F$19:$F$23</c:f>
              <c:strCache>
                <c:ptCount val="5"/>
                <c:pt idx="0">
                  <c:v>Mais do que suficiente / excelente</c:v>
                </c:pt>
                <c:pt idx="1">
                  <c:v>Muito bom</c:v>
                </c:pt>
                <c:pt idx="2">
                  <c:v>Bom</c:v>
                </c:pt>
                <c:pt idx="3">
                  <c:v>Razoável</c:v>
                </c:pt>
                <c:pt idx="4">
                  <c:v>Insuficiente / muito ruim</c:v>
                </c:pt>
              </c:strCache>
            </c:strRef>
          </c:cat>
          <c:val>
            <c:numRef>
              <c:f>UFSJ!$T$19:$T$23</c:f>
              <c:numCache>
                <c:formatCode>General</c:formatCode>
                <c:ptCount val="5"/>
                <c:pt idx="0">
                  <c:v>4</c:v>
                </c:pt>
                <c:pt idx="1">
                  <c:v>9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2600992"/>
        <c:axId val="592610240"/>
      </c:barChart>
      <c:catAx>
        <c:axId val="59260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92610240"/>
        <c:crosses val="autoZero"/>
        <c:auto val="1"/>
        <c:lblAlgn val="ctr"/>
        <c:lblOffset val="100"/>
        <c:noMultiLvlLbl val="0"/>
      </c:catAx>
      <c:valAx>
        <c:axId val="592610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92600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UFSJ!$U$1</c:f>
              <c:strCache>
                <c:ptCount val="1"/>
                <c:pt idx="0">
                  <c:v>[Como você avalia a articulação entre o conjunto das disciplinas ofertadas e a pesquisa que você desenvolve?]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UFSJ!$F$19:$F$23</c:f>
              <c:strCache>
                <c:ptCount val="5"/>
                <c:pt idx="0">
                  <c:v>Mais do que suficiente / excelente</c:v>
                </c:pt>
                <c:pt idx="1">
                  <c:v>Muito bom</c:v>
                </c:pt>
                <c:pt idx="2">
                  <c:v>Bom</c:v>
                </c:pt>
                <c:pt idx="3">
                  <c:v>Razoável</c:v>
                </c:pt>
                <c:pt idx="4">
                  <c:v>Insuficiente / muito ruim</c:v>
                </c:pt>
              </c:strCache>
            </c:strRef>
          </c:cat>
          <c:val>
            <c:numRef>
              <c:f>UFSJ!$U$19:$U$23</c:f>
              <c:numCache>
                <c:formatCode>General</c:formatCode>
                <c:ptCount val="5"/>
                <c:pt idx="0">
                  <c:v>2</c:v>
                </c:pt>
                <c:pt idx="1">
                  <c:v>12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2605888"/>
        <c:axId val="592607520"/>
      </c:barChart>
      <c:catAx>
        <c:axId val="59260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92607520"/>
        <c:crosses val="autoZero"/>
        <c:auto val="1"/>
        <c:lblAlgn val="ctr"/>
        <c:lblOffset val="100"/>
        <c:noMultiLvlLbl val="0"/>
      </c:catAx>
      <c:valAx>
        <c:axId val="59260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92605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UFSJ!$V$1</c:f>
              <c:strCache>
                <c:ptCount val="1"/>
                <c:pt idx="0">
                  <c:v>[Você acha que as disciplinas são suficientes para o uso e desenvolvimento de novas metodologias e técnicas?]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UFSJ!$F$19:$F$23</c:f>
              <c:strCache>
                <c:ptCount val="5"/>
                <c:pt idx="0">
                  <c:v>Mais do que suficiente / excelente</c:v>
                </c:pt>
                <c:pt idx="1">
                  <c:v>Muito bom</c:v>
                </c:pt>
                <c:pt idx="2">
                  <c:v>Bom</c:v>
                </c:pt>
                <c:pt idx="3">
                  <c:v>Razoável</c:v>
                </c:pt>
                <c:pt idx="4">
                  <c:v>Insuficiente / muito ruim</c:v>
                </c:pt>
              </c:strCache>
            </c:strRef>
          </c:cat>
          <c:val>
            <c:numRef>
              <c:f>UFSJ!$V$19:$V$23</c:f>
              <c:numCache>
                <c:formatCode>General</c:formatCode>
                <c:ptCount val="5"/>
                <c:pt idx="0">
                  <c:v>2</c:v>
                </c:pt>
                <c:pt idx="1">
                  <c:v>12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2597728"/>
        <c:axId val="592608608"/>
      </c:barChart>
      <c:catAx>
        <c:axId val="59259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92608608"/>
        <c:crosses val="autoZero"/>
        <c:auto val="1"/>
        <c:lblAlgn val="ctr"/>
        <c:lblOffset val="100"/>
        <c:noMultiLvlLbl val="0"/>
      </c:catAx>
      <c:valAx>
        <c:axId val="59260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92597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UFSJ!$X$1</c:f>
              <c:strCache>
                <c:ptCount val="1"/>
                <c:pt idx="0">
                  <c:v>[Há estímulo para o pensamento crítico e formação de capital humano suficiente para a resolução de problemas reais?]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UFSJ!$F$19:$F$23</c:f>
              <c:strCache>
                <c:ptCount val="5"/>
                <c:pt idx="0">
                  <c:v>Mais do que suficiente / excelente</c:v>
                </c:pt>
                <c:pt idx="1">
                  <c:v>Muito bom</c:v>
                </c:pt>
                <c:pt idx="2">
                  <c:v>Bom</c:v>
                </c:pt>
                <c:pt idx="3">
                  <c:v>Razoável</c:v>
                </c:pt>
                <c:pt idx="4">
                  <c:v>Insuficiente / muito ruim</c:v>
                </c:pt>
              </c:strCache>
            </c:strRef>
          </c:cat>
          <c:val>
            <c:numRef>
              <c:f>UFSJ!$X$19:$X$23</c:f>
              <c:numCache>
                <c:formatCode>General</c:formatCode>
                <c:ptCount val="5"/>
                <c:pt idx="0">
                  <c:v>11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2612416"/>
        <c:axId val="592597184"/>
      </c:barChart>
      <c:catAx>
        <c:axId val="59261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92597184"/>
        <c:crosses val="autoZero"/>
        <c:auto val="1"/>
        <c:lblAlgn val="ctr"/>
        <c:lblOffset val="100"/>
        <c:noMultiLvlLbl val="0"/>
      </c:catAx>
      <c:valAx>
        <c:axId val="59259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92612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UFSJ!$Z$1</c:f>
              <c:strCache>
                <c:ptCount val="1"/>
                <c:pt idx="0">
                  <c:v>[Como você avalia o processo de escolha do(a) orientador(a) feito pelo Programa?]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UFSJ!$F$19:$F$23</c:f>
              <c:strCache>
                <c:ptCount val="5"/>
                <c:pt idx="0">
                  <c:v>Mais do que suficiente / excelente</c:v>
                </c:pt>
                <c:pt idx="1">
                  <c:v>Muito bom</c:v>
                </c:pt>
                <c:pt idx="2">
                  <c:v>Bom</c:v>
                </c:pt>
                <c:pt idx="3">
                  <c:v>Razoável</c:v>
                </c:pt>
                <c:pt idx="4">
                  <c:v>Insuficiente / muito ruim</c:v>
                </c:pt>
              </c:strCache>
            </c:strRef>
          </c:cat>
          <c:val>
            <c:numRef>
              <c:f>UFSJ!$Z$19:$Z$23</c:f>
              <c:numCache>
                <c:formatCode>General</c:formatCode>
                <c:ptCount val="5"/>
                <c:pt idx="0">
                  <c:v>8</c:v>
                </c:pt>
                <c:pt idx="1">
                  <c:v>4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2599904"/>
        <c:axId val="592598272"/>
      </c:barChart>
      <c:catAx>
        <c:axId val="59259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92598272"/>
        <c:crosses val="autoZero"/>
        <c:auto val="1"/>
        <c:lblAlgn val="ctr"/>
        <c:lblOffset val="100"/>
        <c:noMultiLvlLbl val="0"/>
      </c:catAx>
      <c:valAx>
        <c:axId val="592598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9259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UFSJ!$AA$1</c:f>
              <c:strCache>
                <c:ptCount val="1"/>
                <c:pt idx="0">
                  <c:v>[Como avalia sua comunicação com sua/seu orientadora/orientador?]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UFSJ!$F$19:$F$23</c:f>
              <c:strCache>
                <c:ptCount val="5"/>
                <c:pt idx="0">
                  <c:v>Mais do que suficiente / excelente</c:v>
                </c:pt>
                <c:pt idx="1">
                  <c:v>Muito bom</c:v>
                </c:pt>
                <c:pt idx="2">
                  <c:v>Bom</c:v>
                </c:pt>
                <c:pt idx="3">
                  <c:v>Razoável</c:v>
                </c:pt>
                <c:pt idx="4">
                  <c:v>Insuficiente / muito ruim</c:v>
                </c:pt>
              </c:strCache>
            </c:strRef>
          </c:cat>
          <c:val>
            <c:numRef>
              <c:f>UFSJ!$AA$19:$AA$23</c:f>
              <c:numCache>
                <c:formatCode>General</c:formatCode>
                <c:ptCount val="5"/>
                <c:pt idx="0">
                  <c:v>9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2602080"/>
        <c:axId val="592600448"/>
      </c:barChart>
      <c:catAx>
        <c:axId val="59260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92600448"/>
        <c:crosses val="autoZero"/>
        <c:auto val="1"/>
        <c:lblAlgn val="ctr"/>
        <c:lblOffset val="100"/>
        <c:noMultiLvlLbl val="0"/>
      </c:catAx>
      <c:valAx>
        <c:axId val="592600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9260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pt-BR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Cor / raça</a:t>
            </a:r>
            <a:endParaRPr lang="pt-BR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spPr/>
          <c:explosion val="0"/>
          <c:dPt>
            <c:idx val="0"/>
            <c:bubble3D val="0"/>
            <c:spPr>
              <a:solidFill>
                <a:schemeClr val="accent6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BR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UFSJ!$A$166:$A$168</c:f>
              <c:strCache>
                <c:ptCount val="3"/>
                <c:pt idx="0">
                  <c:v>Branca</c:v>
                </c:pt>
                <c:pt idx="1">
                  <c:v>Parda</c:v>
                </c:pt>
                <c:pt idx="2">
                  <c:v>Preta</c:v>
                </c:pt>
              </c:strCache>
            </c:strRef>
          </c:cat>
          <c:val>
            <c:numRef>
              <c:f>UFSJ!$B$166:$B$168</c:f>
              <c:numCache>
                <c:formatCode>General</c:formatCode>
                <c:ptCount val="3"/>
                <c:pt idx="0">
                  <c:v>12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UFSJ!$AB$1</c:f>
              <c:strCache>
                <c:ptCount val="1"/>
                <c:pt idx="0">
                  <c:v>[Como você avalia o envolvimento da sua/seu orientadora/orientador com fins de colaborar com a sua pesquisa?]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UFSJ!$F$19:$F$23</c:f>
              <c:strCache>
                <c:ptCount val="5"/>
                <c:pt idx="0">
                  <c:v>Mais do que suficiente / excelente</c:v>
                </c:pt>
                <c:pt idx="1">
                  <c:v>Muito bom</c:v>
                </c:pt>
                <c:pt idx="2">
                  <c:v>Bom</c:v>
                </c:pt>
                <c:pt idx="3">
                  <c:v>Razoável</c:v>
                </c:pt>
                <c:pt idx="4">
                  <c:v>Insuficiente / muito ruim</c:v>
                </c:pt>
              </c:strCache>
            </c:strRef>
          </c:cat>
          <c:val>
            <c:numRef>
              <c:f>UFSJ!$AB$19:$AB$23</c:f>
              <c:numCache>
                <c:formatCode>General</c:formatCode>
                <c:ptCount val="5"/>
                <c:pt idx="0">
                  <c:v>9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3466528"/>
        <c:axId val="593469248"/>
      </c:barChart>
      <c:catAx>
        <c:axId val="59346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93469248"/>
        <c:crosses val="autoZero"/>
        <c:auto val="1"/>
        <c:lblAlgn val="ctr"/>
        <c:lblOffset val="100"/>
        <c:noMultiLvlLbl val="0"/>
      </c:catAx>
      <c:valAx>
        <c:axId val="59346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93466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UFSJ!$AC$1</c:f>
              <c:strCache>
                <c:ptCount val="1"/>
                <c:pt idx="0">
                  <c:v>[No desenvolvimento de sua dissertação, você se sente estimulado ao desenvolvimento de novas técnicas e/ou métodos em sua pesquisa?]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UFSJ!$F$19:$F$23</c:f>
              <c:strCache>
                <c:ptCount val="5"/>
                <c:pt idx="0">
                  <c:v>Mais do que suficiente / excelente</c:v>
                </c:pt>
                <c:pt idx="1">
                  <c:v>Muito bom</c:v>
                </c:pt>
                <c:pt idx="2">
                  <c:v>Bom</c:v>
                </c:pt>
                <c:pt idx="3">
                  <c:v>Razoável</c:v>
                </c:pt>
                <c:pt idx="4">
                  <c:v>Insuficiente / muito ruim</c:v>
                </c:pt>
              </c:strCache>
            </c:strRef>
          </c:cat>
          <c:val>
            <c:numRef>
              <c:f>UFSJ!$AC$19:$AC$23</c:f>
              <c:numCache>
                <c:formatCode>General</c:formatCode>
                <c:ptCount val="5"/>
                <c:pt idx="0">
                  <c:v>8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3480672"/>
        <c:axId val="593485568"/>
      </c:barChart>
      <c:catAx>
        <c:axId val="59348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93485568"/>
        <c:crosses val="autoZero"/>
        <c:auto val="1"/>
        <c:lblAlgn val="ctr"/>
        <c:lblOffset val="100"/>
        <c:noMultiLvlLbl val="0"/>
      </c:catAx>
      <c:valAx>
        <c:axId val="593485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93480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UFSJ!$G$1</c:f>
              <c:strCache>
                <c:ptCount val="1"/>
                <c:pt idx="0">
                  <c:v>[Como você avalia a coerência e a articulação entre a área de concentração (Desenvolvimento, Planejamento e Território) e as linhas de pesquisa (Planejamento, Economia Internacional e Território; Desenvolvimento, Sustentabilidade e Território) do programa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UFSJ!$F$19:$F$23</c:f>
              <c:strCache>
                <c:ptCount val="5"/>
                <c:pt idx="0">
                  <c:v>Mais do que suficiente / excelente</c:v>
                </c:pt>
                <c:pt idx="1">
                  <c:v>Muito bom</c:v>
                </c:pt>
                <c:pt idx="2">
                  <c:v>Bom</c:v>
                </c:pt>
                <c:pt idx="3">
                  <c:v>Razoável</c:v>
                </c:pt>
                <c:pt idx="4">
                  <c:v>Insuficiente / muito ruim</c:v>
                </c:pt>
              </c:strCache>
            </c:strRef>
          </c:cat>
          <c:val>
            <c:numRef>
              <c:f>UFSJ!$G$19:$G$23</c:f>
              <c:numCache>
                <c:formatCode>General</c:formatCode>
                <c:ptCount val="5"/>
                <c:pt idx="0">
                  <c:v>6</c:v>
                </c:pt>
                <c:pt idx="1">
                  <c:v>8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4597792"/>
        <c:axId val="584593440"/>
      </c:barChart>
      <c:catAx>
        <c:axId val="58459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84593440"/>
        <c:crosses val="autoZero"/>
        <c:auto val="1"/>
        <c:lblAlgn val="ctr"/>
        <c:lblOffset val="100"/>
        <c:noMultiLvlLbl val="0"/>
      </c:catAx>
      <c:valAx>
        <c:axId val="584593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8459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UFSJ!$H$1</c:f>
              <c:strCache>
                <c:ptCount val="1"/>
                <c:pt idx="0">
                  <c:v>[Como você avalia a articulação entre as disciplinas e as pesquisas desenvolvidas pelos discentes no interior do Programa?]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UFSJ!$F$19:$F$23</c:f>
              <c:strCache>
                <c:ptCount val="5"/>
                <c:pt idx="0">
                  <c:v>Mais do que suficiente / excelente</c:v>
                </c:pt>
                <c:pt idx="1">
                  <c:v>Muito bom</c:v>
                </c:pt>
                <c:pt idx="2">
                  <c:v>Bom</c:v>
                </c:pt>
                <c:pt idx="3">
                  <c:v>Razoável</c:v>
                </c:pt>
                <c:pt idx="4">
                  <c:v>Insuficiente / muito ruim</c:v>
                </c:pt>
              </c:strCache>
            </c:strRef>
          </c:cat>
          <c:val>
            <c:numRef>
              <c:f>UFSJ!$H$19:$H$23</c:f>
              <c:numCache>
                <c:formatCode>General</c:formatCode>
                <c:ptCount val="5"/>
                <c:pt idx="0">
                  <c:v>5</c:v>
                </c:pt>
                <c:pt idx="1">
                  <c:v>9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4600512"/>
        <c:axId val="584601056"/>
      </c:barChart>
      <c:catAx>
        <c:axId val="58460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84601056"/>
        <c:crosses val="autoZero"/>
        <c:auto val="1"/>
        <c:lblAlgn val="ctr"/>
        <c:lblOffset val="100"/>
        <c:noMultiLvlLbl val="0"/>
      </c:catAx>
      <c:valAx>
        <c:axId val="58460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8460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UFSJ!$I$1</c:f>
              <c:strCache>
                <c:ptCount val="1"/>
                <c:pt idx="0">
                  <c:v>[Como você avalia os recursos materiais e tecnológicos disponibilizados pelo programa?]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UFSJ!$F$19:$F$23</c:f>
              <c:strCache>
                <c:ptCount val="5"/>
                <c:pt idx="0">
                  <c:v>Mais do que suficiente / excelente</c:v>
                </c:pt>
                <c:pt idx="1">
                  <c:v>Muito bom</c:v>
                </c:pt>
                <c:pt idx="2">
                  <c:v>Bom</c:v>
                </c:pt>
                <c:pt idx="3">
                  <c:v>Razoável</c:v>
                </c:pt>
                <c:pt idx="4">
                  <c:v>Insuficiente / muito ruim</c:v>
                </c:pt>
              </c:strCache>
            </c:strRef>
          </c:cat>
          <c:val>
            <c:numRef>
              <c:f>UFSJ!$I$19:$I$23</c:f>
              <c:numCache>
                <c:formatCode>General</c:formatCode>
                <c:ptCount val="5"/>
                <c:pt idx="0">
                  <c:v>2</c:v>
                </c:pt>
                <c:pt idx="1">
                  <c:v>11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4596160"/>
        <c:axId val="584592352"/>
      </c:barChart>
      <c:catAx>
        <c:axId val="58459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84592352"/>
        <c:crosses val="autoZero"/>
        <c:auto val="1"/>
        <c:lblAlgn val="ctr"/>
        <c:lblOffset val="100"/>
        <c:noMultiLvlLbl val="0"/>
      </c:catAx>
      <c:valAx>
        <c:axId val="584592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8459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UFSJ!$J$1</c:f>
              <c:strCache>
                <c:ptCount val="1"/>
                <c:pt idx="0">
                  <c:v>[Como você avalia o número de disciplinas e a carga horária exigida para a realização das atividades solicitadas?]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UFSJ!$F$19:$F$23</c:f>
              <c:strCache>
                <c:ptCount val="5"/>
                <c:pt idx="0">
                  <c:v>Mais do que suficiente / excelente</c:v>
                </c:pt>
                <c:pt idx="1">
                  <c:v>Muito bom</c:v>
                </c:pt>
                <c:pt idx="2">
                  <c:v>Bom</c:v>
                </c:pt>
                <c:pt idx="3">
                  <c:v>Razoável</c:v>
                </c:pt>
                <c:pt idx="4">
                  <c:v>Insuficiente / muito ruim</c:v>
                </c:pt>
              </c:strCache>
            </c:strRef>
          </c:cat>
          <c:val>
            <c:numRef>
              <c:f>UFSJ!$J$19:$J$23</c:f>
              <c:numCache>
                <c:formatCode>General</c:formatCode>
                <c:ptCount val="5"/>
                <c:pt idx="0">
                  <c:v>2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4589632"/>
        <c:axId val="584592896"/>
      </c:barChart>
      <c:catAx>
        <c:axId val="584589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84592896"/>
        <c:crosses val="autoZero"/>
        <c:auto val="1"/>
        <c:lblAlgn val="ctr"/>
        <c:lblOffset val="100"/>
        <c:noMultiLvlLbl val="0"/>
      </c:catAx>
      <c:valAx>
        <c:axId val="58459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8458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UFSJ!$K$1</c:f>
              <c:strCache>
                <c:ptCount val="1"/>
                <c:pt idx="0">
                  <c:v>[Como você avalia o apoio institucional à pesquisa do discente e a produção acadêmica (recursos para viagens ao campo, participação em congressos etc.)?]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UFSJ!$F$19:$F$23</c:f>
              <c:strCache>
                <c:ptCount val="5"/>
                <c:pt idx="0">
                  <c:v>Mais do que suficiente / excelente</c:v>
                </c:pt>
                <c:pt idx="1">
                  <c:v>Muito bom</c:v>
                </c:pt>
                <c:pt idx="2">
                  <c:v>Bom</c:v>
                </c:pt>
                <c:pt idx="3">
                  <c:v>Razoável</c:v>
                </c:pt>
                <c:pt idx="4">
                  <c:v>Insuficiente / muito ruim</c:v>
                </c:pt>
              </c:strCache>
            </c:strRef>
          </c:cat>
          <c:val>
            <c:numRef>
              <c:f>UFSJ!$K$19:$K$23</c:f>
              <c:numCache>
                <c:formatCode>General</c:formatCode>
                <c:ptCount val="5"/>
                <c:pt idx="0">
                  <c:v>1</c:v>
                </c:pt>
                <c:pt idx="1">
                  <c:v>8</c:v>
                </c:pt>
                <c:pt idx="2">
                  <c:v>6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4590176"/>
        <c:axId val="584598880"/>
      </c:barChart>
      <c:catAx>
        <c:axId val="58459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84598880"/>
        <c:crosses val="autoZero"/>
        <c:auto val="1"/>
        <c:lblAlgn val="ctr"/>
        <c:lblOffset val="100"/>
        <c:noMultiLvlLbl val="0"/>
      </c:catAx>
      <c:valAx>
        <c:axId val="58459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84590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UFSJ!$L$1</c:f>
              <c:strCache>
                <c:ptCount val="1"/>
                <c:pt idx="0">
                  <c:v>[Como você avalia a composição do quadro docente da pós-graduação, no que tange o alinhamento com a área de concentração e as linhas de pesquisa?]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UFSJ!$F$19:$F$23</c:f>
              <c:strCache>
                <c:ptCount val="5"/>
                <c:pt idx="0">
                  <c:v>Mais do que suficiente / excelente</c:v>
                </c:pt>
                <c:pt idx="1">
                  <c:v>Muito bom</c:v>
                </c:pt>
                <c:pt idx="2">
                  <c:v>Bom</c:v>
                </c:pt>
                <c:pt idx="3">
                  <c:v>Razoável</c:v>
                </c:pt>
                <c:pt idx="4">
                  <c:v>Insuficiente / muito ruim</c:v>
                </c:pt>
              </c:strCache>
            </c:strRef>
          </c:cat>
          <c:val>
            <c:numRef>
              <c:f>UFSJ!$L$19:$L$23</c:f>
              <c:numCache>
                <c:formatCode>General</c:formatCode>
                <c:ptCount val="5"/>
                <c:pt idx="0">
                  <c:v>11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7205408"/>
        <c:axId val="557207584"/>
      </c:barChart>
      <c:catAx>
        <c:axId val="55720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57207584"/>
        <c:crosses val="autoZero"/>
        <c:auto val="1"/>
        <c:lblAlgn val="ctr"/>
        <c:lblOffset val="100"/>
        <c:noMultiLvlLbl val="0"/>
      </c:catAx>
      <c:valAx>
        <c:axId val="557207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5720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UFSJ!$N$1</c:f>
              <c:strCache>
                <c:ptCount val="1"/>
                <c:pt idx="0">
                  <c:v>[Como você avalia a sua experiência quanto ao respeito e modo de tratamento igualitário dos membros da gestão do programa?]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UFSJ!$F$19:$F$23</c:f>
              <c:strCache>
                <c:ptCount val="5"/>
                <c:pt idx="0">
                  <c:v>Mais do que suficiente / excelente</c:v>
                </c:pt>
                <c:pt idx="1">
                  <c:v>Muito bom</c:v>
                </c:pt>
                <c:pt idx="2">
                  <c:v>Bom</c:v>
                </c:pt>
                <c:pt idx="3">
                  <c:v>Razoável</c:v>
                </c:pt>
                <c:pt idx="4">
                  <c:v>Insuficiente / muito ruim</c:v>
                </c:pt>
              </c:strCache>
            </c:strRef>
          </c:cat>
          <c:val>
            <c:numRef>
              <c:f>UFSJ!$N$19:$N$23</c:f>
              <c:numCache>
                <c:formatCode>General</c:formatCode>
                <c:ptCount val="5"/>
                <c:pt idx="0">
                  <c:v>12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7201600"/>
        <c:axId val="557199968"/>
      </c:barChart>
      <c:catAx>
        <c:axId val="55720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57199968"/>
        <c:crosses val="autoZero"/>
        <c:auto val="1"/>
        <c:lblAlgn val="ctr"/>
        <c:lblOffset val="100"/>
        <c:noMultiLvlLbl val="0"/>
      </c:catAx>
      <c:valAx>
        <c:axId val="55719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572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5028-A27B-4C1A-9594-A1A787C869E2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5808-11AE-4495-AC3D-1C3CC802FBFF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5028-A27B-4C1A-9594-A1A787C869E2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5808-11AE-4495-AC3D-1C3CC802FBFF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5028-A27B-4C1A-9594-A1A787C869E2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5808-11AE-4495-AC3D-1C3CC802FBFF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5028-A27B-4C1A-9594-A1A787C869E2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5808-11AE-4495-AC3D-1C3CC802FBFF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5028-A27B-4C1A-9594-A1A787C869E2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5808-11AE-4495-AC3D-1C3CC802FBFF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5028-A27B-4C1A-9594-A1A787C869E2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5808-11AE-4495-AC3D-1C3CC802FBFF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5028-A27B-4C1A-9594-A1A787C869E2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5808-11AE-4495-AC3D-1C3CC802FBFF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5028-A27B-4C1A-9594-A1A787C869E2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5808-11AE-4495-AC3D-1C3CC802FBFF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5028-A27B-4C1A-9594-A1A787C869E2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5808-11AE-4495-AC3D-1C3CC802FBFF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5028-A27B-4C1A-9594-A1A787C869E2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5808-11AE-4495-AC3D-1C3CC802FBFF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5028-A27B-4C1A-9594-A1A787C869E2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F5808-11AE-4495-AC3D-1C3CC802FBFF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  <a:endParaRPr lang="pt-BR"/>
          </a:p>
          <a:p>
            <a:pPr lvl="1"/>
            <a:r>
              <a:rPr lang="pt-BR"/>
              <a:t>Segundo nível</a:t>
            </a:r>
            <a:endParaRPr lang="pt-BR"/>
          </a:p>
          <a:p>
            <a:pPr lvl="2"/>
            <a:r>
              <a:rPr lang="pt-BR"/>
              <a:t>Terceiro nível</a:t>
            </a:r>
            <a:endParaRPr lang="pt-BR"/>
          </a:p>
          <a:p>
            <a:pPr lvl="3"/>
            <a:r>
              <a:rPr lang="pt-BR"/>
              <a:t>Quarto nível</a:t>
            </a:r>
            <a:endParaRPr lang="pt-BR"/>
          </a:p>
          <a:p>
            <a:pPr lvl="4"/>
            <a:r>
              <a:rPr lang="pt-BR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F5028-A27B-4C1A-9594-A1A787C869E2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F5808-11AE-4495-AC3D-1C3CC802FBFF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12.xml"/><Relationship Id="rId1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15.xml"/><Relationship Id="rId1" Type="http://schemas.openxmlformats.org/officeDocument/2006/relationships/chart" Target="../charts/char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17.xml"/><Relationship Id="rId1" Type="http://schemas.openxmlformats.org/officeDocument/2006/relationships/chart" Target="../charts/char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19.xml"/><Relationship Id="rId1" Type="http://schemas.openxmlformats.org/officeDocument/2006/relationships/chart" Target="../charts/char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21.xml"/><Relationship Id="rId1" Type="http://schemas.openxmlformats.org/officeDocument/2006/relationships/chart" Target="../charts/char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1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6.xml"/><Relationship Id="rId1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8.xml"/><Relationship Id="rId1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hart" Target="../charts/chart10.xml"/><Relationship Id="rId1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1415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Comissão Permanente de Avaliação </a:t>
            </a:r>
            <a:br>
              <a:rPr lang="pt-BR" dirty="0"/>
            </a:br>
            <a:r>
              <a:rPr lang="pt-BR" dirty="0"/>
              <a:t>CPA / PGDPLAT / UFSJ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81175" y="4905375"/>
            <a:ext cx="9144000" cy="1655762"/>
          </a:xfrm>
        </p:spPr>
        <p:txBody>
          <a:bodyPr>
            <a:noAutofit/>
          </a:bodyPr>
          <a:lstStyle/>
          <a:p>
            <a:pPr algn="r" defTabSz="777875"/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Comissão: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Profa. Patrícia Rosado (Coordenadora)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Profa. Simone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Shiki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Vice-coordenadora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Renan Pereira (presidente CPA)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Gustavo Moreira (membro CPA)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Márcio Reis (membro CPA)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Processo seletivo para mestrado em Desenvolvimento, Planejamento e  Território (PGDPlat/UFSJ) - Observatório das Metrópoles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Bloco III – Avaliação da gestão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869281" y="2040730"/>
          <a:ext cx="4090988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6231733" y="1978818"/>
          <a:ext cx="4090988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lipse 6"/>
          <p:cNvSpPr/>
          <p:nvPr/>
        </p:nvSpPr>
        <p:spPr>
          <a:xfrm>
            <a:off x="3439427" y="4090737"/>
            <a:ext cx="1055571" cy="120315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7836568" y="4090737"/>
            <a:ext cx="1055571" cy="120315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Bloco III – Avaliação da gestão</a:t>
            </a: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4050506" y="2155030"/>
          <a:ext cx="4090988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Elipse 4"/>
          <p:cNvSpPr/>
          <p:nvPr/>
        </p:nvSpPr>
        <p:spPr>
          <a:xfrm>
            <a:off x="5669280" y="2040556"/>
            <a:ext cx="2618072" cy="423511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Bloco III – Avaliação da gestão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Comentários acerca do Bloco III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i="1" dirty="0"/>
              <a:t>As bolsas deveriam também buscar atender a </a:t>
            </a:r>
            <a:r>
              <a:rPr lang="pt-BR" i="1" dirty="0">
                <a:solidFill>
                  <a:srgbClr val="FF0000"/>
                </a:solidFill>
              </a:rPr>
              <a:t>critérios socioeconômicos</a:t>
            </a:r>
            <a:r>
              <a:rPr lang="pt-BR" i="1" dirty="0"/>
              <a:t>.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Acredito que os critérios de concessão de bolsas devem ser melhorados neste ano de 2022 tendo em vista ser mais equilibrado, buscando atender aos alunos mais vulneráveis do ponto de </a:t>
            </a:r>
            <a:r>
              <a:rPr lang="pt-BR" i="1" dirty="0">
                <a:solidFill>
                  <a:srgbClr val="FF0000"/>
                </a:solidFill>
              </a:rPr>
              <a:t>vista </a:t>
            </a:r>
            <a:r>
              <a:rPr lang="pt-BR" i="1" dirty="0" err="1">
                <a:solidFill>
                  <a:srgbClr val="FF0000"/>
                </a:solidFill>
              </a:rPr>
              <a:t>sócio-econômico</a:t>
            </a:r>
            <a:r>
              <a:rPr lang="pt-BR" i="1" dirty="0"/>
              <a:t>.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Acredito que os critérios para concessão de bolsa devem considerar também a </a:t>
            </a:r>
            <a:r>
              <a:rPr lang="pt-BR" i="1" dirty="0">
                <a:solidFill>
                  <a:srgbClr val="FF0000"/>
                </a:solidFill>
              </a:rPr>
              <a:t>condição socioeconômica </a:t>
            </a:r>
            <a:r>
              <a:rPr lang="pt-BR" i="1" dirty="0"/>
              <a:t>do discente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Realização de </a:t>
            </a:r>
            <a:r>
              <a:rPr lang="pt-BR" i="1" dirty="0">
                <a:solidFill>
                  <a:srgbClr val="FF0000"/>
                </a:solidFill>
              </a:rPr>
              <a:t>processos seletivos específicos </a:t>
            </a:r>
            <a:r>
              <a:rPr lang="pt-BR" i="1" dirty="0"/>
              <a:t>para concessão das bolsas.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Bloco IV – Disciplinas</a:t>
            </a:r>
            <a:endParaRPr lang="pt-BR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2005012" y="1974055"/>
          <a:ext cx="4090988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6326981" y="1878805"/>
          <a:ext cx="4090988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lipse 4"/>
          <p:cNvSpPr/>
          <p:nvPr/>
        </p:nvSpPr>
        <p:spPr>
          <a:xfrm>
            <a:off x="2242686" y="3570973"/>
            <a:ext cx="885525" cy="222343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6553200" y="3570972"/>
            <a:ext cx="885525" cy="222343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Bloco IV – Disciplinas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516857" y="2035966"/>
          <a:ext cx="4090988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6096000" y="1926430"/>
          <a:ext cx="4090988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lipse 6"/>
          <p:cNvSpPr/>
          <p:nvPr/>
        </p:nvSpPr>
        <p:spPr>
          <a:xfrm>
            <a:off x="6322193" y="2435191"/>
            <a:ext cx="885525" cy="3234089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Bloco V – Do processo de orientação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231106" y="2116930"/>
          <a:ext cx="4090988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6096000" y="2074068"/>
          <a:ext cx="4090988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lipse 6"/>
          <p:cNvSpPr/>
          <p:nvPr/>
        </p:nvSpPr>
        <p:spPr>
          <a:xfrm>
            <a:off x="6322193" y="2435191"/>
            <a:ext cx="885525" cy="3234089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1402079" y="2645342"/>
            <a:ext cx="885525" cy="3234089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Bloco V – Do processo de orientação</a:t>
            </a:r>
            <a:endParaRPr lang="pt-BR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1345406" y="1964530"/>
          <a:ext cx="4090988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6096000" y="1831180"/>
          <a:ext cx="4090988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lipse 4"/>
          <p:cNvSpPr/>
          <p:nvPr/>
        </p:nvSpPr>
        <p:spPr>
          <a:xfrm>
            <a:off x="6322193" y="2435191"/>
            <a:ext cx="885525" cy="3234089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1556083" y="2435190"/>
            <a:ext cx="885525" cy="3234089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Bloco VI – Aspectos gerais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b="1" i="0" dirty="0">
                <a:solidFill>
                  <a:srgbClr val="202124"/>
                </a:solidFill>
                <a:effectLst/>
                <a:latin typeface="Google Sans"/>
              </a:rPr>
              <a:t>Pergunta aberta: na sua opinião, quais são as principais carências enfrentadas em seu trabalho junto ao Programa?</a:t>
            </a:r>
            <a:br>
              <a:rPr lang="pt-BR" b="1" dirty="0"/>
            </a:br>
            <a:endParaRPr lang="pt-BR" b="1" dirty="0"/>
          </a:p>
          <a:p>
            <a:pPr marL="0" indent="0">
              <a:buNone/>
            </a:pPr>
            <a:r>
              <a:rPr lang="pt-BR" i="1" dirty="0"/>
              <a:t>Suporte do orientador, em comparativo com demais colegas de sala, percebo que o meu orientador não se faz tão presente, somente quando necessário.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Ainda não observei carências do programa em relação ao trabalho de pesquisa que pretendo desenvolver.</a:t>
            </a:r>
            <a:endParaRPr lang="pt-BR" i="1" dirty="0"/>
          </a:p>
          <a:p>
            <a:pPr marL="0" indent="0">
              <a:buNone/>
            </a:pPr>
            <a:r>
              <a:rPr lang="pt-BR" i="1" dirty="0">
                <a:solidFill>
                  <a:srgbClr val="FF0000"/>
                </a:solidFill>
              </a:rPr>
              <a:t>Ausência de Bolsa</a:t>
            </a:r>
            <a:endParaRPr lang="pt-BR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i="1" dirty="0">
                <a:solidFill>
                  <a:srgbClr val="FF0000"/>
                </a:solidFill>
              </a:rPr>
              <a:t>Acredito que as carências enfrentadas são oriundas dos cortes do financiamento público da educação e pesquisa.</a:t>
            </a:r>
            <a:endParaRPr lang="pt-BR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i="1" dirty="0">
                <a:solidFill>
                  <a:srgbClr val="FF0000"/>
                </a:solidFill>
              </a:rPr>
              <a:t>Tempo para realização das atividades</a:t>
            </a:r>
            <a:r>
              <a:rPr lang="pt-BR" i="1" dirty="0"/>
              <a:t>, visto que é cobrada uma alfabeto </a:t>
            </a:r>
            <a:r>
              <a:rPr lang="pt-BR" i="1" dirty="0">
                <a:solidFill>
                  <a:srgbClr val="FF0000"/>
                </a:solidFill>
              </a:rPr>
              <a:t>carga de tarefas em um curto prazo de tempo</a:t>
            </a:r>
            <a:r>
              <a:rPr lang="pt-BR" i="1" dirty="0"/>
              <a:t>.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Com os semestres mais curtos, por vezes</a:t>
            </a:r>
            <a:r>
              <a:rPr lang="pt-BR" i="1" dirty="0">
                <a:solidFill>
                  <a:srgbClr val="FF0000"/>
                </a:solidFill>
              </a:rPr>
              <a:t>, foi difícil dar conta de toda a leitura e trabalho exigidos</a:t>
            </a:r>
            <a:r>
              <a:rPr lang="pt-BR" i="1" dirty="0"/>
              <a:t>; Imagino que a falta do período de descanso entre os dois semestres contribuiu para a diminuição do rendimento de muitos discentes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Na verdade, seria uma dificuldade particular em utilizar métodos quantitativos na pesquisa.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Disponibilidade insuficiente de obras bibliográficas</a:t>
            </a:r>
            <a:endParaRPr lang="pt-BR" i="1" dirty="0"/>
          </a:p>
          <a:p>
            <a:pPr marL="0" indent="0">
              <a:buNone/>
            </a:pPr>
            <a:r>
              <a:rPr lang="pt-BR" i="1" dirty="0">
                <a:solidFill>
                  <a:srgbClr val="FF0000"/>
                </a:solidFill>
              </a:rPr>
              <a:t>Falta de tempo </a:t>
            </a:r>
            <a:r>
              <a:rPr lang="pt-BR" i="1" dirty="0" smtClean="0"/>
              <a:t>para dedicação</a:t>
            </a:r>
            <a:endParaRPr lang="pt-BR" i="1" dirty="0"/>
          </a:p>
          <a:p>
            <a:pPr marL="0" indent="0">
              <a:buNone/>
            </a:pPr>
            <a:r>
              <a:rPr lang="pt-BR" i="1" dirty="0">
                <a:solidFill>
                  <a:srgbClr val="FF0000"/>
                </a:solidFill>
              </a:rPr>
              <a:t>Carga horária de aulas concentrada apenas nos primeiros semestres. Penso que poderia ser mais diluída ao longo do período de estudos. Isso facilitaria muito a rotina dos discentes que precisam conciliar estudos com trabalho, como é o meu caso.</a:t>
            </a:r>
            <a:endParaRPr lang="pt-BR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Bloco VI – Aspectos gerais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pt-BR" b="1" i="0" dirty="0">
                <a:solidFill>
                  <a:srgbClr val="202124"/>
                </a:solidFill>
                <a:effectLst/>
                <a:latin typeface="Google Sans"/>
              </a:rPr>
              <a:t>Pergunta aberta: Você considera que as oportunidades trazidas pelo programa promoveram crescimento pessoal e profissional para a sua formação? Quais são os principais pontos fortes do programa?</a:t>
            </a:r>
            <a:endParaRPr lang="pt-BR" b="1" i="0" dirty="0">
              <a:solidFill>
                <a:srgbClr val="202124"/>
              </a:solidFill>
              <a:effectLst/>
              <a:latin typeface="Google Sans"/>
            </a:endParaRPr>
          </a:p>
          <a:p>
            <a:pPr marL="0" indent="0">
              <a:buNone/>
            </a:pPr>
            <a:endParaRPr lang="pt-BR" b="1" dirty="0">
              <a:solidFill>
                <a:srgbClr val="202124"/>
              </a:solidFill>
              <a:latin typeface="Google Sans"/>
            </a:endParaRPr>
          </a:p>
          <a:p>
            <a:pPr marL="0" indent="0">
              <a:buNone/>
            </a:pPr>
            <a:r>
              <a:rPr lang="pt-BR" i="1" dirty="0"/>
              <a:t>Acredito que sim, o fato de interagir com áreas que eu não tinha conhecimento foi </a:t>
            </a:r>
            <a:r>
              <a:rPr lang="pt-BR" i="1" dirty="0">
                <a:solidFill>
                  <a:srgbClr val="00B050"/>
                </a:solidFill>
              </a:rPr>
              <a:t>bastante agregador</a:t>
            </a:r>
            <a:r>
              <a:rPr lang="pt-BR" i="1" dirty="0"/>
              <a:t>. Tem </a:t>
            </a:r>
            <a:r>
              <a:rPr lang="pt-BR" i="1" dirty="0">
                <a:solidFill>
                  <a:schemeClr val="accent1"/>
                </a:solidFill>
              </a:rPr>
              <a:t>professores de excelente qualidade </a:t>
            </a:r>
            <a:r>
              <a:rPr lang="pt-BR" i="1" dirty="0"/>
              <a:t>que leva um </a:t>
            </a:r>
            <a:r>
              <a:rPr lang="pt-BR" i="1" dirty="0">
                <a:solidFill>
                  <a:srgbClr val="00B050"/>
                </a:solidFill>
              </a:rPr>
              <a:t>crescimento profissional </a:t>
            </a:r>
            <a:r>
              <a:rPr lang="pt-BR" i="1" dirty="0"/>
              <a:t>e de visão de mundo muito grande.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Sim, significativo crescimento pessoal e também</a:t>
            </a:r>
            <a:r>
              <a:rPr lang="pt-BR" i="1" dirty="0">
                <a:solidFill>
                  <a:srgbClr val="00B050"/>
                </a:solidFill>
              </a:rPr>
              <a:t> profissional </a:t>
            </a:r>
            <a:r>
              <a:rPr lang="pt-BR" i="1" dirty="0"/>
              <a:t>pois ampliou meus conhecimentos em relação ao que é desenvolvimento, a importância de considerar e incorporar o território nesse processo e qual o papel dos agentes públicos na condução das ações que deveriam mirar tal objetivo. Como ponto forte </a:t>
            </a:r>
            <a:r>
              <a:rPr lang="pt-BR" i="1" dirty="0">
                <a:solidFill>
                  <a:schemeClr val="accent1"/>
                </a:solidFill>
              </a:rPr>
              <a:t>preciso ressaltar a excelência do corpo docente </a:t>
            </a:r>
            <a:r>
              <a:rPr lang="pt-BR" i="1" dirty="0"/>
              <a:t>e o compromisso dos mesmos com os objetivos do programa.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Formação de </a:t>
            </a:r>
            <a:r>
              <a:rPr lang="pt-BR" i="1" dirty="0">
                <a:solidFill>
                  <a:srgbClr val="FFC000"/>
                </a:solidFill>
              </a:rPr>
              <a:t>senso crítico </a:t>
            </a:r>
            <a:r>
              <a:rPr lang="pt-BR" i="1" dirty="0"/>
              <a:t>e capital humano.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A </a:t>
            </a:r>
            <a:r>
              <a:rPr lang="pt-BR" i="1" dirty="0">
                <a:solidFill>
                  <a:srgbClr val="FFC000"/>
                </a:solidFill>
              </a:rPr>
              <a:t>discussão interdisciplinar </a:t>
            </a:r>
            <a:r>
              <a:rPr lang="pt-BR" i="1" dirty="0"/>
              <a:t>promove uma construção mais humana e totalizante, buscando atentar aos detalhes a nossa volta, as </a:t>
            </a:r>
            <a:r>
              <a:rPr lang="pt-BR" i="1" dirty="0" err="1"/>
              <a:t>multiplas</a:t>
            </a:r>
            <a:r>
              <a:rPr lang="pt-BR" i="1" dirty="0"/>
              <a:t> realidades.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Considero sim. </a:t>
            </a:r>
            <a:r>
              <a:rPr lang="pt-BR" i="1" dirty="0">
                <a:solidFill>
                  <a:schemeClr val="accent1"/>
                </a:solidFill>
              </a:rPr>
              <a:t>Os principais pontos fortes do programa é o empenho dos docentes </a:t>
            </a:r>
            <a:r>
              <a:rPr lang="pt-BR" i="1" dirty="0"/>
              <a:t>e o acolhimento com todos os discentes.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Sim, muito pude aprender por meio das aulas, os assuntos entre as disciplinas se relacionam, é proporcionam uma </a:t>
            </a:r>
            <a:r>
              <a:rPr lang="pt-BR" i="1" dirty="0">
                <a:solidFill>
                  <a:srgbClr val="FFC000"/>
                </a:solidFill>
              </a:rPr>
              <a:t>visão mais crítica da realidade </a:t>
            </a:r>
            <a:r>
              <a:rPr lang="pt-BR" i="1" dirty="0"/>
              <a:t>como um todo.</a:t>
            </a:r>
            <a:endParaRPr lang="pt-BR" i="1" dirty="0"/>
          </a:p>
          <a:p>
            <a:pPr marL="0" indent="0">
              <a:buNone/>
            </a:pPr>
            <a:r>
              <a:rPr lang="pt-BR" i="1" dirty="0">
                <a:solidFill>
                  <a:srgbClr val="FFC000"/>
                </a:solidFill>
              </a:rPr>
              <a:t>Interação multidisciplinar; estimulo ao pensamento crítico.</a:t>
            </a:r>
            <a:endParaRPr lang="pt-BR" i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pt-BR" i="1" dirty="0"/>
              <a:t>Com certeza, os principais pontos são </a:t>
            </a:r>
            <a:r>
              <a:rPr lang="pt-BR" i="1" dirty="0">
                <a:solidFill>
                  <a:schemeClr val="accent1"/>
                </a:solidFill>
              </a:rPr>
              <a:t>a horizontalidade na comunicação entre discentes e docentes, a excelência e a acessibilidade dos docentes</a:t>
            </a:r>
            <a:endParaRPr lang="pt-BR" i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pt-BR" i="1" dirty="0"/>
              <a:t>O programa trouxe crescimento pessoal e </a:t>
            </a:r>
            <a:r>
              <a:rPr lang="pt-BR" i="1" dirty="0">
                <a:solidFill>
                  <a:srgbClr val="00B050"/>
                </a:solidFill>
              </a:rPr>
              <a:t>profissional</a:t>
            </a:r>
            <a:r>
              <a:rPr lang="pt-BR" i="1" dirty="0"/>
              <a:t>, possibilitando </a:t>
            </a:r>
            <a:r>
              <a:rPr lang="pt-BR" i="1" dirty="0">
                <a:solidFill>
                  <a:srgbClr val="FFC000"/>
                </a:solidFill>
              </a:rPr>
              <a:t>uma visão mais abrangente </a:t>
            </a:r>
            <a:r>
              <a:rPr lang="pt-BR" i="1" dirty="0"/>
              <a:t>acerca da importância do planejamento e como este pode auxiliar no desenvolvimento de políticas públicas que podem auxiliar na promoção, bem como na defesa e valorização dos territórios.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Com certeza promoveram crescimento em vários âmbitos! Fomentar </a:t>
            </a:r>
            <a:r>
              <a:rPr lang="pt-BR" i="1" dirty="0">
                <a:solidFill>
                  <a:srgbClr val="FFC000"/>
                </a:solidFill>
              </a:rPr>
              <a:t>a reflexão acerca da importância do nosso papel enquanto sujeitos de transformação</a:t>
            </a:r>
            <a:r>
              <a:rPr lang="pt-BR" i="1" dirty="0"/>
              <a:t> para o desenvolvimento regional é um dos pontos que eu considero mais fortes!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Sim. </a:t>
            </a:r>
            <a:r>
              <a:rPr lang="pt-BR" i="1" dirty="0">
                <a:solidFill>
                  <a:srgbClr val="00B050"/>
                </a:solidFill>
              </a:rPr>
              <a:t>O conhecimento é agregador e traz benefícios financeiros</a:t>
            </a:r>
            <a:r>
              <a:rPr lang="pt-BR" i="1" dirty="0"/>
              <a:t>.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Sim, contribuíram muito para o meu crescimento pessoal e </a:t>
            </a:r>
            <a:r>
              <a:rPr lang="pt-BR" i="1" dirty="0">
                <a:solidFill>
                  <a:srgbClr val="00B050"/>
                </a:solidFill>
              </a:rPr>
              <a:t>profissional</a:t>
            </a:r>
            <a:r>
              <a:rPr lang="pt-BR" i="1" dirty="0"/>
              <a:t>. O conteúdo das aulas (teorias, conceitos...) aliado às discussões / explanações de casos reais contribuíram muito para o meu conhecimento sobre as temáticas de estudo propostas pelo curso e para o desenvolvimento de uma </a:t>
            </a:r>
            <a:r>
              <a:rPr lang="pt-BR" i="1" dirty="0">
                <a:solidFill>
                  <a:srgbClr val="FFC000"/>
                </a:solidFill>
              </a:rPr>
              <a:t>visão mais crítica do mundo real.</a:t>
            </a:r>
            <a:endParaRPr lang="pt-BR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Bloco VI – Aspectos gerais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i="0" dirty="0">
                <a:solidFill>
                  <a:srgbClr val="202124"/>
                </a:solidFill>
                <a:effectLst/>
                <a:latin typeface="Google Sans"/>
              </a:rPr>
              <a:t>Pergunta aberta: Deixe aqui comentários adicionais que não foram abordados em outros aspectos desse questionário. Caso desejar, também adicione sugestões para aprimoramento do questionário.</a:t>
            </a:r>
            <a:endParaRPr lang="pt-BR" b="1" dirty="0">
              <a:solidFill>
                <a:srgbClr val="202124"/>
              </a:solidFill>
              <a:latin typeface="Google Sans"/>
            </a:endParaRPr>
          </a:p>
          <a:p>
            <a:pPr marL="0" indent="0">
              <a:buNone/>
            </a:pPr>
            <a:r>
              <a:rPr lang="pt-BR" i="1" dirty="0"/>
              <a:t>As disciplinas, de dois semestres, foram distribuídas, de forma bem condensada, ao longo de aproximadamente 07 meses, o que acredito que dificulta bem a exposição e assimilação do conteúdo.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Acho importante que tenhamos espaço para avaliar individualmente cada docente e estrutura das </a:t>
            </a:r>
            <a:r>
              <a:rPr lang="pt-BR" i="1" dirty="0" err="1"/>
              <a:t>materias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Seria interessante o desenvolvimento de grupos de pesquisa integrados aos interesses das comunidades em torno da instituição, a fim de possibilitar contribuições às dificuldades vivenciadas pela população.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Ainda não terminei todos os créditos, mas senti falta de abordar com um pouco mais de profundidade a parte do "planejamento". A proposta do "desenvolvimento" e do "território" estão claras na estrutura do curso.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pt-BR" b="1" dirty="0"/>
              <a:t>Avaliação discente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1415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Comissão Permanente de Avaliação </a:t>
            </a:r>
            <a:br>
              <a:rPr lang="pt-BR" dirty="0"/>
            </a:br>
            <a:r>
              <a:rPr lang="pt-BR" dirty="0"/>
              <a:t>CPA / PGDPLAT / UFSJ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81175" y="4905375"/>
            <a:ext cx="9144000" cy="1655762"/>
          </a:xfrm>
        </p:spPr>
        <p:txBody>
          <a:bodyPr>
            <a:noAutofit/>
          </a:bodyPr>
          <a:lstStyle/>
          <a:p>
            <a:pPr algn="r" defTabSz="777875"/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Comissão:</a:t>
            </a:r>
            <a:endParaRPr lang="pt-B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Profa. Patrícia Rosado (Coordenadora)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Profa. Simone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Shiki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Vice-coordenadora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Renan Pereira (presidente CPA)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Gustavo Moreira (membro CPA)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</a:pP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Prof. Márcio Reis (membro CPA)</a:t>
            </a: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Processo seletivo para mestrado em Desenvolvimento, Planejamento e  Território (PGDPlat/UFSJ) - Observatório das Metrópoles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3431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Dados da pesquisa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Data de aplicação: 10 de janeiro a 10 de fevereiro de 2022</a:t>
            </a:r>
            <a:endParaRPr lang="pt-BR" dirty="0"/>
          </a:p>
          <a:p>
            <a:r>
              <a:rPr lang="pt-BR" dirty="0"/>
              <a:t>16 respondentes (84,2% dos estudantes matriculados)</a:t>
            </a:r>
            <a:endParaRPr lang="pt-BR" dirty="0"/>
          </a:p>
          <a:p>
            <a:r>
              <a:rPr lang="pt-BR" dirty="0"/>
              <a:t>Perguntas em escala </a:t>
            </a:r>
            <a:r>
              <a:rPr lang="pt-BR" dirty="0" err="1"/>
              <a:t>likert</a:t>
            </a:r>
            <a:r>
              <a:rPr lang="pt-BR" dirty="0"/>
              <a:t> e abertas.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Bloco I - Identificação</a:t>
            </a:r>
            <a:endParaRPr lang="pt-BR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923925" y="21859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6096000" y="21859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Bloco II – Estrutura e organização do programa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690687" y="2081212"/>
          <a:ext cx="4090988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6410325" y="2081212"/>
          <a:ext cx="4090988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Bloco II – Estrutura e organização do programa</a:t>
            </a:r>
            <a:endParaRPr lang="pt-BR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1547812" y="2155030"/>
          <a:ext cx="4090988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6096000" y="2155030"/>
          <a:ext cx="4090988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lipse 2"/>
          <p:cNvSpPr/>
          <p:nvPr/>
        </p:nvSpPr>
        <p:spPr>
          <a:xfrm>
            <a:off x="7719461" y="3311091"/>
            <a:ext cx="1780674" cy="23774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Bloco II – Estrutura e organização do programa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2005012" y="2155030"/>
          <a:ext cx="4090988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6441281" y="2155029"/>
          <a:ext cx="4090988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lipse 6"/>
          <p:cNvSpPr/>
          <p:nvPr/>
        </p:nvSpPr>
        <p:spPr>
          <a:xfrm>
            <a:off x="4315326" y="3542097"/>
            <a:ext cx="1780674" cy="237744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6296525" y="2789721"/>
            <a:ext cx="2308459" cy="3226067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Bloco II – Estrutura e organização do programa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Comentários acerca do Bloco II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i="1" dirty="0">
                <a:solidFill>
                  <a:srgbClr val="FF0000"/>
                </a:solidFill>
              </a:rPr>
              <a:t>Redução da carga horária obrigatória </a:t>
            </a:r>
            <a:r>
              <a:rPr lang="pt-BR" i="1" dirty="0"/>
              <a:t>com a mudança na contabilização dos créditos.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Concessão de </a:t>
            </a:r>
            <a:r>
              <a:rPr lang="pt-BR" i="1" dirty="0">
                <a:solidFill>
                  <a:srgbClr val="FF0000"/>
                </a:solidFill>
              </a:rPr>
              <a:t>mais bolsas de pesquisa</a:t>
            </a:r>
            <a:r>
              <a:rPr lang="pt-BR" i="1" dirty="0"/>
              <a:t>, a fim de auxiliar os discentes no </a:t>
            </a:r>
            <a:r>
              <a:rPr lang="pt-BR" i="1" dirty="0">
                <a:solidFill>
                  <a:srgbClr val="FF0000"/>
                </a:solidFill>
              </a:rPr>
              <a:t>desempenho da vida acadêmica</a:t>
            </a:r>
            <a:r>
              <a:rPr lang="pt-BR" i="1" dirty="0"/>
              <a:t>.</a:t>
            </a:r>
            <a:endParaRPr lang="pt-BR" i="1" dirty="0"/>
          </a:p>
          <a:p>
            <a:pPr marL="0" indent="0">
              <a:buNone/>
            </a:pPr>
            <a:r>
              <a:rPr lang="pt-BR" i="1" dirty="0"/>
              <a:t>Sou sempre a favor do aumento da </a:t>
            </a:r>
            <a:r>
              <a:rPr lang="pt-BR" i="1" dirty="0">
                <a:solidFill>
                  <a:srgbClr val="FF0000"/>
                </a:solidFill>
              </a:rPr>
              <a:t>carga horária para a realização das atividades solicitadas</a:t>
            </a:r>
            <a:r>
              <a:rPr lang="pt-BR" i="1" dirty="0"/>
              <a:t>! Isso impacta diretamente na qualidade dos resultados entregues!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Bloco III – Avaliação da gestão</a:t>
            </a:r>
            <a:endParaRPr lang="pt-BR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1526381" y="1926430"/>
          <a:ext cx="4090988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6450806" y="1921668"/>
          <a:ext cx="4090988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6557</Words>
  <Application>WPS Presentation</Application>
  <PresentationFormat>Widescreen</PresentationFormat>
  <Paragraphs>106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Arial</vt:lpstr>
      <vt:lpstr>SimSun</vt:lpstr>
      <vt:lpstr>Wingdings</vt:lpstr>
      <vt:lpstr>Times New Roman</vt:lpstr>
      <vt:lpstr>Calibri Light</vt:lpstr>
      <vt:lpstr>Microsoft YaHei</vt:lpstr>
      <vt:lpstr>Arial Unicode MS</vt:lpstr>
      <vt:lpstr>Calibri</vt:lpstr>
      <vt:lpstr>Google Sans</vt:lpstr>
      <vt:lpstr>Liberation Mono</vt:lpstr>
      <vt:lpstr>Tema do Office</vt:lpstr>
      <vt:lpstr>Comissão Permanente de Avaliação  CPA / PGDPLAT / UFSJ</vt:lpstr>
      <vt:lpstr>Avaliação discente</vt:lpstr>
      <vt:lpstr>Dados da pesquisa</vt:lpstr>
      <vt:lpstr>Bloco I - Identificação</vt:lpstr>
      <vt:lpstr>Bloco II – Estrutura e organização do programa</vt:lpstr>
      <vt:lpstr>Bloco II – Estrutura e organização do programa</vt:lpstr>
      <vt:lpstr>Bloco II – Estrutura e organização do programa</vt:lpstr>
      <vt:lpstr>Bloco II – Estrutura e organização do programa</vt:lpstr>
      <vt:lpstr>Bloco III – Avaliação da gestão</vt:lpstr>
      <vt:lpstr>Bloco III – Avaliação da gestão</vt:lpstr>
      <vt:lpstr>Bloco III – Avaliação da gestão</vt:lpstr>
      <vt:lpstr>Bloco III – Avaliação da gestão</vt:lpstr>
      <vt:lpstr>Bloco IV – Disciplinas</vt:lpstr>
      <vt:lpstr>Bloco IV – Disciplinas</vt:lpstr>
      <vt:lpstr>Bloco V – Do processo de orientação</vt:lpstr>
      <vt:lpstr>Bloco V – Do processo de orientação</vt:lpstr>
      <vt:lpstr>Bloco VI – Aspectos gerais</vt:lpstr>
      <vt:lpstr>Bloco VI – Aspectos gerais</vt:lpstr>
      <vt:lpstr>Bloco VI – Aspectos gerais</vt:lpstr>
      <vt:lpstr>Comissão Permanente de Avaliação  CPA / PGDPLAT / UFSJ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Comissão Permanente de Avaliação  CPA / PGDPLAT / UFSJ</dc:title>
  <dc:creator>Gustavo Carvalho Moreira</dc:creator>
  <cp:lastModifiedBy>SIPOS</cp:lastModifiedBy>
  <cp:revision>17</cp:revision>
  <dcterms:created xsi:type="dcterms:W3CDTF">2022-03-02T13:09:00Z</dcterms:created>
  <dcterms:modified xsi:type="dcterms:W3CDTF">2023-03-31T15:17:34Z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31ED054E69F14948B0C05B4FFAF9FFF9</vt:lpwstr>
  </property>
  <property fmtid="{D5CDD505-2E9C-101B-9397-08002B2CF9AE}" pid="3" name="KSOProductBuildVer">
    <vt:lpwstr>1046-11.2.0.11513</vt:lpwstr>
  </property>
</Properties>
</file>